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2" r:id="rId6"/>
    <p:sldId id="263" r:id="rId7"/>
    <p:sldId id="260" r:id="rId8"/>
  </p:sldIdLst>
  <p:sldSz cx="18288000" cy="10287000"/>
  <p:notesSz cx="6858000" cy="9144000"/>
  <p:embeddedFontLst>
    <p:embeddedFont>
      <p:font typeface="Fira Sans" panose="020B0503050000020004" pitchFamily="34" charset="0"/>
      <p:regular r:id="rId10"/>
      <p:bold r:id="rId11"/>
      <p:italic r:id="rId12"/>
      <p:boldItalic r:id="rId13"/>
    </p:embeddedFont>
    <p:embeddedFont>
      <p:font typeface="Fira Sans Bold" panose="020B0803050000020004" charset="0"/>
      <p:regular r:id="rId14"/>
    </p:embeddedFont>
    <p:embeddedFont>
      <p:font typeface="Fira Sans Light" panose="020B0403050000020004" pitchFamily="34" charset="0"/>
      <p:regular r:id="rId15"/>
      <p:italic r:id="rId16"/>
    </p:embeddedFont>
    <p:embeddedFont>
      <p:font typeface="Fira Sans Medium" panose="020B0603050000020004" pitchFamily="34" charset="0"/>
      <p:regular r:id="rId17"/>
      <p:italic r:id="rId18"/>
    </p:embeddedFont>
    <p:embeddedFont>
      <p:font typeface="Fira Sans Ultra-Bold" panose="020B0604020202020204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464" autoAdjust="0"/>
  </p:normalViewPr>
  <p:slideViewPr>
    <p:cSldViewPr>
      <p:cViewPr varScale="1">
        <p:scale>
          <a:sx n="52" d="100"/>
          <a:sy n="52" d="100"/>
        </p:scale>
        <p:origin x="85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2D8DC-2E7D-4642-A019-B42B443555B2}" type="datetimeFigureOut">
              <a:rPr lang="vi-VN" smtClean="0"/>
              <a:t>13/10/2024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6713C-970A-4792-96F3-211E4A63EA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861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6713C-970A-4792-96F3-211E4A63EAF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540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.png"/><Relationship Id="rId18" Type="http://schemas.openxmlformats.org/officeDocument/2006/relationships/image" Target="../media/image7.svg"/><Relationship Id="rId26" Type="http://schemas.openxmlformats.org/officeDocument/2006/relationships/image" Target="../media/image26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6.png"/><Relationship Id="rId25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openxmlformats.org/officeDocument/2006/relationships/image" Target="../media/image5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24.png"/><Relationship Id="rId5" Type="http://schemas.openxmlformats.org/officeDocument/2006/relationships/image" Target="../media/image11.png"/><Relationship Id="rId15" Type="http://schemas.openxmlformats.org/officeDocument/2006/relationships/image" Target="../media/image4.png"/><Relationship Id="rId23" Type="http://schemas.openxmlformats.org/officeDocument/2006/relationships/image" Target="../media/image23.png"/><Relationship Id="rId10" Type="http://schemas.openxmlformats.org/officeDocument/2006/relationships/image" Target="../media/image16.svg"/><Relationship Id="rId19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3.sv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24.png"/><Relationship Id="rId3" Type="http://schemas.openxmlformats.org/officeDocument/2006/relationships/image" Target="../media/image28.svg"/><Relationship Id="rId7" Type="http://schemas.openxmlformats.org/officeDocument/2006/relationships/image" Target="../media/image3.svg"/><Relationship Id="rId12" Type="http://schemas.openxmlformats.org/officeDocument/2006/relationships/image" Target="../media/image34.png"/><Relationship Id="rId17" Type="http://schemas.openxmlformats.org/officeDocument/2006/relationships/image" Target="../media/image23.png"/><Relationship Id="rId2" Type="http://schemas.openxmlformats.org/officeDocument/2006/relationships/image" Target="../media/image27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30.svg"/><Relationship Id="rId15" Type="http://schemas.openxmlformats.org/officeDocument/2006/relationships/image" Target="../media/image37.png"/><Relationship Id="rId10" Type="http://schemas.openxmlformats.org/officeDocument/2006/relationships/image" Target="../media/image21.png"/><Relationship Id="rId19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sv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0FD42BC-1DFD-35A3-0D6B-DB10C76C61F8}"/>
              </a:ext>
            </a:extLst>
          </p:cNvPr>
          <p:cNvGrpSpPr/>
          <p:nvPr/>
        </p:nvGrpSpPr>
        <p:grpSpPr>
          <a:xfrm>
            <a:off x="-1235059" y="0"/>
            <a:ext cx="21256239" cy="12264475"/>
            <a:chOff x="-1235059" y="0"/>
            <a:chExt cx="21256239" cy="12264475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333" b="-9333"/>
              </a:stretch>
            </a:blipFill>
          </p:spPr>
          <p:txBody>
            <a:bodyPr/>
            <a:lstStyle/>
            <a:p>
              <a:r>
                <a:rPr lang="en-US"/>
                <a:t> </a:t>
              </a:r>
              <a:endParaRPr lang="vi-VN"/>
            </a:p>
          </p:txBody>
        </p:sp>
        <p:grpSp>
          <p:nvGrpSpPr>
            <p:cNvPr id="7" name="Group 7"/>
            <p:cNvGrpSpPr/>
            <p:nvPr/>
          </p:nvGrpSpPr>
          <p:grpSpPr>
            <a:xfrm rot="1134492">
              <a:off x="-1235059" y="8659039"/>
              <a:ext cx="9754806" cy="3605436"/>
              <a:chOff x="0" y="0"/>
              <a:chExt cx="3832325" cy="141645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832325" cy="1416451"/>
              </a:xfrm>
              <a:custGeom>
                <a:avLst/>
                <a:gdLst/>
                <a:ahLst/>
                <a:cxnLst/>
                <a:rect l="l" t="t" r="r" b="b"/>
                <a:pathLst>
                  <a:path w="3832325" h="1416451">
                    <a:moveTo>
                      <a:pt x="0" y="0"/>
                    </a:moveTo>
                    <a:lnTo>
                      <a:pt x="3832325" y="0"/>
                    </a:lnTo>
                    <a:lnTo>
                      <a:pt x="3832325" y="1416451"/>
                    </a:lnTo>
                    <a:lnTo>
                      <a:pt x="0" y="14164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305542">
              <a:off x="2300792" y="8998759"/>
              <a:ext cx="17720388" cy="3104734"/>
              <a:chOff x="0" y="0"/>
              <a:chExt cx="6161710" cy="107957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161710" cy="1079574"/>
              </a:xfrm>
              <a:custGeom>
                <a:avLst/>
                <a:gdLst/>
                <a:ahLst/>
                <a:cxnLst/>
                <a:rect l="l" t="t" r="r" b="b"/>
                <a:pathLst>
                  <a:path w="6161710" h="1079574">
                    <a:moveTo>
                      <a:pt x="0" y="0"/>
                    </a:moveTo>
                    <a:lnTo>
                      <a:pt x="6161710" y="0"/>
                    </a:lnTo>
                    <a:lnTo>
                      <a:pt x="6161710" y="1079574"/>
                    </a:lnTo>
                    <a:lnTo>
                      <a:pt x="0" y="107957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6038BE-3EB0-8EF8-9D53-407BDF524973}"/>
              </a:ext>
            </a:extLst>
          </p:cNvPr>
          <p:cNvGrpSpPr/>
          <p:nvPr/>
        </p:nvGrpSpPr>
        <p:grpSpPr>
          <a:xfrm>
            <a:off x="15375691" y="6588030"/>
            <a:ext cx="1175498" cy="1175498"/>
            <a:chOff x="15375691" y="6588030"/>
            <a:chExt cx="1175498" cy="1175498"/>
          </a:xfrm>
        </p:grpSpPr>
        <p:grpSp>
          <p:nvGrpSpPr>
            <p:cNvPr id="14" name="Group 14"/>
            <p:cNvGrpSpPr/>
            <p:nvPr/>
          </p:nvGrpSpPr>
          <p:grpSpPr>
            <a:xfrm>
              <a:off x="15375691" y="6588030"/>
              <a:ext cx="1175498" cy="117549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836B2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5400000">
              <a:off x="15714890" y="6956121"/>
              <a:ext cx="653383" cy="439314"/>
              <a:chOff x="3" y="230865"/>
              <a:chExt cx="1930400" cy="12979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" y="230865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890764" y="8802998"/>
            <a:ext cx="1798680" cy="297600"/>
          </a:xfrm>
          <a:custGeom>
            <a:avLst/>
            <a:gdLst/>
            <a:ahLst/>
            <a:cxnLst/>
            <a:rect l="l" t="t" r="r" b="b"/>
            <a:pathLst>
              <a:path w="1798680" h="297600">
                <a:moveTo>
                  <a:pt x="0" y="0"/>
                </a:moveTo>
                <a:lnTo>
                  <a:pt x="1798680" y="0"/>
                </a:lnTo>
                <a:lnTo>
                  <a:pt x="1798680" y="297600"/>
                </a:lnTo>
                <a:lnTo>
                  <a:pt x="0" y="29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/>
          <p:cNvSpPr/>
          <p:nvPr/>
        </p:nvSpPr>
        <p:spPr>
          <a:xfrm>
            <a:off x="14164188" y="9100598"/>
            <a:ext cx="2022372" cy="313468"/>
          </a:xfrm>
          <a:custGeom>
            <a:avLst/>
            <a:gdLst/>
            <a:ahLst/>
            <a:cxnLst/>
            <a:rect l="l" t="t" r="r" b="b"/>
            <a:pathLst>
              <a:path w="2022372" h="313468">
                <a:moveTo>
                  <a:pt x="0" y="0"/>
                </a:moveTo>
                <a:lnTo>
                  <a:pt x="2022371" y="0"/>
                </a:lnTo>
                <a:lnTo>
                  <a:pt x="2022371" y="313467"/>
                </a:lnTo>
                <a:lnTo>
                  <a:pt x="0" y="31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/>
          <p:cNvSpPr/>
          <p:nvPr/>
        </p:nvSpPr>
        <p:spPr>
          <a:xfrm>
            <a:off x="3505272" y="8971788"/>
            <a:ext cx="1117673" cy="1117673"/>
          </a:xfrm>
          <a:custGeom>
            <a:avLst/>
            <a:gdLst/>
            <a:ahLst/>
            <a:cxnLst/>
            <a:rect l="l" t="t" r="r" b="b"/>
            <a:pathLst>
              <a:path w="1117673" h="1117673">
                <a:moveTo>
                  <a:pt x="0" y="0"/>
                </a:moveTo>
                <a:lnTo>
                  <a:pt x="1117673" y="0"/>
                </a:lnTo>
                <a:lnTo>
                  <a:pt x="1117673" y="1117673"/>
                </a:lnTo>
                <a:lnTo>
                  <a:pt x="0" y="11176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236078-D99E-6E30-1ED1-BF5E98470207}"/>
              </a:ext>
            </a:extLst>
          </p:cNvPr>
          <p:cNvGrpSpPr/>
          <p:nvPr/>
        </p:nvGrpSpPr>
        <p:grpSpPr>
          <a:xfrm>
            <a:off x="-394564" y="3954473"/>
            <a:ext cx="14992232" cy="1810688"/>
            <a:chOff x="21064" y="3954473"/>
            <a:chExt cx="11598336" cy="1810688"/>
          </a:xfrm>
        </p:grpSpPr>
        <p:sp>
          <p:nvSpPr>
            <p:cNvPr id="21" name="TextBox 21"/>
            <p:cNvSpPr txBox="1"/>
            <p:nvPr/>
          </p:nvSpPr>
          <p:spPr>
            <a:xfrm>
              <a:off x="1441435" y="3954473"/>
              <a:ext cx="10177965" cy="1810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68"/>
                </a:lnSpc>
              </a:pPr>
              <a:r>
                <a:rPr lang="en-US" sz="5734">
                  <a:solidFill>
                    <a:srgbClr val="FFFFFF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WEBSITE QUẢN LÝ THÔNG TIN NHÀ TRỌ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1064" y="4928833"/>
              <a:ext cx="6086839" cy="513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1"/>
                </a:lnSpc>
              </a:pPr>
              <a:r>
                <a:rPr lang="en-US" sz="3029" spc="60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GVHD: TS. Tô Thanh Hải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34492">
            <a:off x="-1235059" y="8659039"/>
            <a:ext cx="9754806" cy="3605436"/>
            <a:chOff x="0" y="0"/>
            <a:chExt cx="3832325" cy="1416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2325" cy="1416451"/>
            </a:xfrm>
            <a:custGeom>
              <a:avLst/>
              <a:gdLst/>
              <a:ahLst/>
              <a:cxnLst/>
              <a:rect l="l" t="t" r="r" b="b"/>
              <a:pathLst>
                <a:path w="3832325" h="1416451">
                  <a:moveTo>
                    <a:pt x="0" y="0"/>
                  </a:moveTo>
                  <a:lnTo>
                    <a:pt x="3832325" y="0"/>
                  </a:lnTo>
                  <a:lnTo>
                    <a:pt x="3832325" y="1416451"/>
                  </a:lnTo>
                  <a:lnTo>
                    <a:pt x="0" y="14164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305542">
            <a:off x="2337541" y="8534408"/>
            <a:ext cx="17720388" cy="3104734"/>
            <a:chOff x="0" y="0"/>
            <a:chExt cx="6161710" cy="10795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61710" cy="1079574"/>
            </a:xfrm>
            <a:custGeom>
              <a:avLst/>
              <a:gdLst/>
              <a:ahLst/>
              <a:cxnLst/>
              <a:rect l="l" t="t" r="r" b="b"/>
              <a:pathLst>
                <a:path w="6161710" h="1079574">
                  <a:moveTo>
                    <a:pt x="0" y="0"/>
                  </a:moveTo>
                  <a:lnTo>
                    <a:pt x="6161710" y="0"/>
                  </a:lnTo>
                  <a:lnTo>
                    <a:pt x="6161710" y="1079574"/>
                  </a:lnTo>
                  <a:lnTo>
                    <a:pt x="0" y="10795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420A93-A5A7-D961-D7BE-38A5D44B354A}"/>
              </a:ext>
            </a:extLst>
          </p:cNvPr>
          <p:cNvGrpSpPr/>
          <p:nvPr/>
        </p:nvGrpSpPr>
        <p:grpSpPr>
          <a:xfrm>
            <a:off x="13627072" y="1936601"/>
            <a:ext cx="3703856" cy="4872978"/>
            <a:chOff x="13627072" y="1936601"/>
            <a:chExt cx="3703856" cy="4872978"/>
          </a:xfrm>
        </p:grpSpPr>
        <p:sp>
          <p:nvSpPr>
            <p:cNvPr id="12" name="Freeform 12"/>
            <p:cNvSpPr/>
            <p:nvPr/>
          </p:nvSpPr>
          <p:spPr>
            <a:xfrm rot="-5400000">
              <a:off x="13042511" y="2521162"/>
              <a:ext cx="4872978" cy="3703856"/>
            </a:xfrm>
            <a:custGeom>
              <a:avLst/>
              <a:gdLst/>
              <a:ahLst/>
              <a:cxnLst/>
              <a:rect l="l" t="t" r="r" b="b"/>
              <a:pathLst>
                <a:path w="4872978" h="3703856">
                  <a:moveTo>
                    <a:pt x="0" y="0"/>
                  </a:moveTo>
                  <a:lnTo>
                    <a:pt x="4872978" y="0"/>
                  </a:lnTo>
                  <a:lnTo>
                    <a:pt x="4872978" y="3703856"/>
                  </a:lnTo>
                  <a:lnTo>
                    <a:pt x="0" y="370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322204" y="3770493"/>
              <a:ext cx="2358304" cy="65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6"/>
                </a:lnSpc>
              </a:pPr>
              <a:r>
                <a:rPr lang="en-US" sz="2449" spc="48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Xây dựng thương hiệu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277491" y="4643719"/>
              <a:ext cx="2403017" cy="1390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2"/>
                </a:lnSpc>
              </a:pPr>
              <a:r>
                <a:rPr lang="en-US" sz="1973" spc="39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Tạo dựng hình ảnh chuyên nghiệp, uy tín cho nhà trọ và trường đại học.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14775817" y="2318951"/>
              <a:ext cx="1406366" cy="1422967"/>
              <a:chOff x="0" y="0"/>
              <a:chExt cx="1875154" cy="189728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875154" cy="1897289"/>
              </a:xfrm>
              <a:custGeom>
                <a:avLst/>
                <a:gdLst/>
                <a:ahLst/>
                <a:cxnLst/>
                <a:rect l="l" t="t" r="r" b="b"/>
                <a:pathLst>
                  <a:path w="1875154" h="1897289">
                    <a:moveTo>
                      <a:pt x="0" y="0"/>
                    </a:moveTo>
                    <a:lnTo>
                      <a:pt x="1875154" y="0"/>
                    </a:lnTo>
                    <a:lnTo>
                      <a:pt x="1875154" y="1897289"/>
                    </a:lnTo>
                    <a:lnTo>
                      <a:pt x="0" y="189728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201438" y="212506"/>
                <a:ext cx="1472278" cy="1472278"/>
              </a:xfrm>
              <a:custGeom>
                <a:avLst/>
                <a:gdLst/>
                <a:ahLst/>
                <a:cxnLst/>
                <a:rect l="l" t="t" r="r" b="b"/>
                <a:pathLst>
                  <a:path w="1472278" h="1472278">
                    <a:moveTo>
                      <a:pt x="0" y="0"/>
                    </a:moveTo>
                    <a:lnTo>
                      <a:pt x="1472278" y="0"/>
                    </a:lnTo>
                    <a:lnTo>
                      <a:pt x="1472278" y="1472277"/>
                    </a:lnTo>
                    <a:lnTo>
                      <a:pt x="0" y="147227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573616" y="584683"/>
                <a:ext cx="727922" cy="727922"/>
              </a:xfrm>
              <a:custGeom>
                <a:avLst/>
                <a:gdLst/>
                <a:ahLst/>
                <a:cxnLst/>
                <a:rect l="l" t="t" r="r" b="b"/>
                <a:pathLst>
                  <a:path w="727922" h="727922">
                    <a:moveTo>
                      <a:pt x="0" y="0"/>
                    </a:moveTo>
                    <a:lnTo>
                      <a:pt x="727922" y="0"/>
                    </a:lnTo>
                    <a:lnTo>
                      <a:pt x="727922" y="727923"/>
                    </a:lnTo>
                    <a:lnTo>
                      <a:pt x="0" y="7279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</p:grpSp>
      </p:grpSp>
      <p:sp>
        <p:nvSpPr>
          <p:cNvPr id="30" name="TextBox 30"/>
          <p:cNvSpPr txBox="1"/>
          <p:nvPr/>
        </p:nvSpPr>
        <p:spPr>
          <a:xfrm>
            <a:off x="6873771" y="1354719"/>
            <a:ext cx="4511155" cy="7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9"/>
              </a:lnSpc>
            </a:pPr>
            <a:r>
              <a:rPr lang="en-US" sz="4377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MỤC TIÊU ĐỀ TÀI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864DDF9-40E0-A267-1130-18079716DA69}"/>
              </a:ext>
            </a:extLst>
          </p:cNvPr>
          <p:cNvGrpSpPr/>
          <p:nvPr/>
        </p:nvGrpSpPr>
        <p:grpSpPr>
          <a:xfrm>
            <a:off x="1108850" y="1770095"/>
            <a:ext cx="3703856" cy="4872978"/>
            <a:chOff x="1108850" y="1770095"/>
            <a:chExt cx="3703856" cy="4872978"/>
          </a:xfrm>
        </p:grpSpPr>
        <p:sp>
          <p:nvSpPr>
            <p:cNvPr id="6" name="Freeform 6"/>
            <p:cNvSpPr/>
            <p:nvPr/>
          </p:nvSpPr>
          <p:spPr>
            <a:xfrm rot="-5400000">
              <a:off x="524289" y="2354656"/>
              <a:ext cx="4872978" cy="3703856"/>
            </a:xfrm>
            <a:custGeom>
              <a:avLst/>
              <a:gdLst/>
              <a:ahLst/>
              <a:cxnLst/>
              <a:rect l="l" t="t" r="r" b="b"/>
              <a:pathLst>
                <a:path w="4872978" h="3703856">
                  <a:moveTo>
                    <a:pt x="0" y="0"/>
                  </a:moveTo>
                  <a:lnTo>
                    <a:pt x="4872977" y="0"/>
                  </a:lnTo>
                  <a:lnTo>
                    <a:pt x="4872977" y="3703856"/>
                  </a:lnTo>
                  <a:lnTo>
                    <a:pt x="0" y="370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531E062-E2BF-1342-0400-978E221FFB3A}"/>
                </a:ext>
              </a:extLst>
            </p:cNvPr>
            <p:cNvGrpSpPr/>
            <p:nvPr/>
          </p:nvGrpSpPr>
          <p:grpSpPr>
            <a:xfrm>
              <a:off x="2234722" y="2119204"/>
              <a:ext cx="1406366" cy="1422967"/>
              <a:chOff x="2234722" y="2119204"/>
              <a:chExt cx="1406366" cy="142296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234722" y="2119204"/>
                <a:ext cx="1406366" cy="1422967"/>
              </a:xfrm>
              <a:custGeom>
                <a:avLst/>
                <a:gdLst/>
                <a:ahLst/>
                <a:cxnLst/>
                <a:rect l="l" t="t" r="r" b="b"/>
                <a:pathLst>
                  <a:path w="1406366" h="1422967">
                    <a:moveTo>
                      <a:pt x="0" y="0"/>
                    </a:moveTo>
                    <a:lnTo>
                      <a:pt x="1406366" y="0"/>
                    </a:lnTo>
                    <a:lnTo>
                      <a:pt x="1406366" y="1422967"/>
                    </a:lnTo>
                    <a:lnTo>
                      <a:pt x="0" y="14229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  <p:grpSp>
            <p:nvGrpSpPr>
              <p:cNvPr id="15" name="Group 15"/>
              <p:cNvGrpSpPr/>
              <p:nvPr/>
            </p:nvGrpSpPr>
            <p:grpSpPr>
              <a:xfrm>
                <a:off x="2408673" y="2278584"/>
                <a:ext cx="1104208" cy="1104208"/>
                <a:chOff x="0" y="0"/>
                <a:chExt cx="1472278" cy="1472278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1472278" cy="1472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278" h="1472278">
                      <a:moveTo>
                        <a:pt x="0" y="0"/>
                      </a:moveTo>
                      <a:lnTo>
                        <a:pt x="1472278" y="0"/>
                      </a:lnTo>
                      <a:lnTo>
                        <a:pt x="1472278" y="1472278"/>
                      </a:lnTo>
                      <a:lnTo>
                        <a:pt x="0" y="14722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7" name="Freeform 17"/>
                <p:cNvSpPr/>
                <p:nvPr/>
              </p:nvSpPr>
              <p:spPr>
                <a:xfrm>
                  <a:off x="316226" y="316226"/>
                  <a:ext cx="839825" cy="8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825" h="839825">
                      <a:moveTo>
                        <a:pt x="0" y="0"/>
                      </a:moveTo>
                      <a:lnTo>
                        <a:pt x="839825" y="0"/>
                      </a:lnTo>
                      <a:lnTo>
                        <a:pt x="839825" y="839825"/>
                      </a:lnTo>
                      <a:lnTo>
                        <a:pt x="0" y="8398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vi-VN"/>
                </a:p>
              </p:txBody>
            </p:sp>
          </p:grpSp>
        </p:grpSp>
        <p:sp>
          <p:nvSpPr>
            <p:cNvPr id="28" name="TextBox 28"/>
            <p:cNvSpPr txBox="1"/>
            <p:nvPr/>
          </p:nvSpPr>
          <p:spPr>
            <a:xfrm>
              <a:off x="1366044" y="3627634"/>
              <a:ext cx="3143721" cy="848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8"/>
                </a:lnSpc>
              </a:pPr>
              <a:r>
                <a:rPr lang="en-US" sz="2449" spc="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Tăng cường</a:t>
              </a:r>
            </a:p>
            <a:p>
              <a:pPr algn="ctr">
                <a:lnSpc>
                  <a:spcPts val="3428"/>
                </a:lnSpc>
              </a:pPr>
              <a:r>
                <a:rPr lang="en-US" sz="2449" spc="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khả năng tiếp cận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14178" y="4594403"/>
              <a:ext cx="2447454" cy="1665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7"/>
                </a:lnSpc>
              </a:pPr>
              <a:r>
                <a:rPr lang="en-US" sz="1948" spc="38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Giúp sinh viên dễ dàng tìm kiếm thông tin về các nhà trọ một cách nhanh chóng và thuận tiện.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F0C8DA-537D-1785-E166-9A115EF06E98}"/>
              </a:ext>
            </a:extLst>
          </p:cNvPr>
          <p:cNvGrpSpPr/>
          <p:nvPr/>
        </p:nvGrpSpPr>
        <p:grpSpPr>
          <a:xfrm>
            <a:off x="5197952" y="3033682"/>
            <a:ext cx="3703856" cy="4872978"/>
            <a:chOff x="5197952" y="3033682"/>
            <a:chExt cx="3703856" cy="4872978"/>
          </a:xfrm>
        </p:grpSpPr>
        <p:sp>
          <p:nvSpPr>
            <p:cNvPr id="8" name="Freeform 8"/>
            <p:cNvSpPr/>
            <p:nvPr/>
          </p:nvSpPr>
          <p:spPr>
            <a:xfrm rot="-5400000">
              <a:off x="4613391" y="3618243"/>
              <a:ext cx="4872978" cy="3703856"/>
            </a:xfrm>
            <a:custGeom>
              <a:avLst/>
              <a:gdLst/>
              <a:ahLst/>
              <a:cxnLst/>
              <a:rect l="l" t="t" r="r" b="b"/>
              <a:pathLst>
                <a:path w="4872978" h="3703856">
                  <a:moveTo>
                    <a:pt x="0" y="0"/>
                  </a:moveTo>
                  <a:lnTo>
                    <a:pt x="4872978" y="0"/>
                  </a:lnTo>
                  <a:lnTo>
                    <a:pt x="4872978" y="3703856"/>
                  </a:lnTo>
                  <a:lnTo>
                    <a:pt x="0" y="370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0882D2C-C0F6-5FEA-6EF5-D0331C543709}"/>
                </a:ext>
              </a:extLst>
            </p:cNvPr>
            <p:cNvGrpSpPr/>
            <p:nvPr/>
          </p:nvGrpSpPr>
          <p:grpSpPr>
            <a:xfrm>
              <a:off x="6346697" y="3368916"/>
              <a:ext cx="1406366" cy="1422967"/>
              <a:chOff x="6346697" y="3368916"/>
              <a:chExt cx="1406366" cy="142296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346697" y="3368916"/>
                <a:ext cx="1406366" cy="1422967"/>
              </a:xfrm>
              <a:custGeom>
                <a:avLst/>
                <a:gdLst/>
                <a:ahLst/>
                <a:cxnLst/>
                <a:rect l="l" t="t" r="r" b="b"/>
                <a:pathLst>
                  <a:path w="1406366" h="1422967">
                    <a:moveTo>
                      <a:pt x="0" y="0"/>
                    </a:moveTo>
                    <a:lnTo>
                      <a:pt x="1406366" y="0"/>
                    </a:lnTo>
                    <a:lnTo>
                      <a:pt x="1406366" y="1422966"/>
                    </a:lnTo>
                    <a:lnTo>
                      <a:pt x="0" y="142296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  <p:grpSp>
            <p:nvGrpSpPr>
              <p:cNvPr id="18" name="Group 18"/>
              <p:cNvGrpSpPr/>
              <p:nvPr/>
            </p:nvGrpSpPr>
            <p:grpSpPr>
              <a:xfrm>
                <a:off x="6497776" y="3528295"/>
                <a:ext cx="1104208" cy="1104208"/>
                <a:chOff x="0" y="0"/>
                <a:chExt cx="1472278" cy="1472278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1472278" cy="1472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278" h="1472278">
                      <a:moveTo>
                        <a:pt x="0" y="0"/>
                      </a:moveTo>
                      <a:lnTo>
                        <a:pt x="1472278" y="0"/>
                      </a:lnTo>
                      <a:lnTo>
                        <a:pt x="1472278" y="1472278"/>
                      </a:lnTo>
                      <a:lnTo>
                        <a:pt x="0" y="14722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20" name="Freeform 20"/>
                <p:cNvSpPr/>
                <p:nvPr/>
              </p:nvSpPr>
              <p:spPr>
                <a:xfrm>
                  <a:off x="302430" y="398908"/>
                  <a:ext cx="867417" cy="674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17" h="674461">
                      <a:moveTo>
                        <a:pt x="0" y="0"/>
                      </a:moveTo>
                      <a:lnTo>
                        <a:pt x="867417" y="0"/>
                      </a:lnTo>
                      <a:lnTo>
                        <a:pt x="867417" y="674461"/>
                      </a:lnTo>
                      <a:lnTo>
                        <a:pt x="0" y="6744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vi-VN"/>
                </a:p>
              </p:txBody>
            </p:sp>
          </p:grpSp>
        </p:grpSp>
        <p:sp>
          <p:nvSpPr>
            <p:cNvPr id="31" name="TextBox 31"/>
            <p:cNvSpPr txBox="1"/>
            <p:nvPr/>
          </p:nvSpPr>
          <p:spPr>
            <a:xfrm>
              <a:off x="5478019" y="4947005"/>
              <a:ext cx="3143721" cy="817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1"/>
                </a:lnSpc>
              </a:pPr>
              <a:r>
                <a:rPr lang="en-US" sz="2449" spc="48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Nâng cao </a:t>
              </a:r>
            </a:p>
            <a:p>
              <a:pPr algn="ctr">
                <a:lnSpc>
                  <a:spcPts val="3281"/>
                </a:lnSpc>
              </a:pPr>
              <a:r>
                <a:rPr lang="en-US" sz="2449" spc="48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hiệu quả kết nối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5658972" y="5924537"/>
              <a:ext cx="2716799" cy="1390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2"/>
                </a:lnSpc>
              </a:pPr>
              <a:r>
                <a:rPr lang="en-US" sz="1973" spc="39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Tạo cầu nối giữa chủ nhà trọ và sinh viên, giúp hai bên tìm được đối tượng phù hợp.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1750368" y="9031012"/>
            <a:ext cx="1874296" cy="310111"/>
          </a:xfrm>
          <a:custGeom>
            <a:avLst/>
            <a:gdLst/>
            <a:ahLst/>
            <a:cxnLst/>
            <a:rect l="l" t="t" r="r" b="b"/>
            <a:pathLst>
              <a:path w="1874296" h="310111">
                <a:moveTo>
                  <a:pt x="0" y="0"/>
                </a:moveTo>
                <a:lnTo>
                  <a:pt x="1874295" y="0"/>
                </a:lnTo>
                <a:lnTo>
                  <a:pt x="1874295" y="310111"/>
                </a:lnTo>
                <a:lnTo>
                  <a:pt x="0" y="3101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37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6" name="Freeform 36"/>
          <p:cNvSpPr/>
          <p:nvPr/>
        </p:nvSpPr>
        <p:spPr>
          <a:xfrm>
            <a:off x="14685277" y="8922116"/>
            <a:ext cx="2107392" cy="326646"/>
          </a:xfrm>
          <a:custGeom>
            <a:avLst/>
            <a:gdLst/>
            <a:ahLst/>
            <a:cxnLst/>
            <a:rect l="l" t="t" r="r" b="b"/>
            <a:pathLst>
              <a:path w="2107392" h="326646">
                <a:moveTo>
                  <a:pt x="0" y="0"/>
                </a:moveTo>
                <a:lnTo>
                  <a:pt x="2107392" y="0"/>
                </a:lnTo>
                <a:lnTo>
                  <a:pt x="2107392" y="326646"/>
                </a:lnTo>
                <a:lnTo>
                  <a:pt x="0" y="3266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8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7" name="Freeform 37"/>
          <p:cNvSpPr/>
          <p:nvPr/>
        </p:nvSpPr>
        <p:spPr>
          <a:xfrm>
            <a:off x="6173872" y="8971788"/>
            <a:ext cx="876008" cy="876008"/>
          </a:xfrm>
          <a:custGeom>
            <a:avLst/>
            <a:gdLst/>
            <a:ahLst/>
            <a:cxnLst/>
            <a:rect l="l" t="t" r="r" b="b"/>
            <a:pathLst>
              <a:path w="876008" h="876008">
                <a:moveTo>
                  <a:pt x="0" y="0"/>
                </a:moveTo>
                <a:lnTo>
                  <a:pt x="876008" y="0"/>
                </a:lnTo>
                <a:lnTo>
                  <a:pt x="876008" y="876008"/>
                </a:lnTo>
                <a:lnTo>
                  <a:pt x="0" y="8760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37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25AABA9-0B26-F99B-4EC3-73D85C279010}"/>
              </a:ext>
            </a:extLst>
          </p:cNvPr>
          <p:cNvGrpSpPr/>
          <p:nvPr/>
        </p:nvGrpSpPr>
        <p:grpSpPr>
          <a:xfrm>
            <a:off x="9532999" y="2830688"/>
            <a:ext cx="3703856" cy="4872978"/>
            <a:chOff x="9532999" y="2830688"/>
            <a:chExt cx="3703856" cy="4872978"/>
          </a:xfrm>
        </p:grpSpPr>
        <p:sp>
          <p:nvSpPr>
            <p:cNvPr id="10" name="Freeform 10"/>
            <p:cNvSpPr/>
            <p:nvPr/>
          </p:nvSpPr>
          <p:spPr>
            <a:xfrm rot="-5400000">
              <a:off x="8948438" y="3415249"/>
              <a:ext cx="4872978" cy="3703856"/>
            </a:xfrm>
            <a:custGeom>
              <a:avLst/>
              <a:gdLst/>
              <a:ahLst/>
              <a:cxnLst/>
              <a:rect l="l" t="t" r="r" b="b"/>
              <a:pathLst>
                <a:path w="4872978" h="3703856">
                  <a:moveTo>
                    <a:pt x="0" y="0"/>
                  </a:moveTo>
                  <a:lnTo>
                    <a:pt x="4872977" y="0"/>
                  </a:lnTo>
                  <a:lnTo>
                    <a:pt x="4872977" y="3703856"/>
                  </a:lnTo>
                  <a:lnTo>
                    <a:pt x="0" y="370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04E14C-E761-EF63-3914-DC9BC3A6266F}"/>
                </a:ext>
              </a:extLst>
            </p:cNvPr>
            <p:cNvGrpSpPr/>
            <p:nvPr/>
          </p:nvGrpSpPr>
          <p:grpSpPr>
            <a:xfrm>
              <a:off x="10681744" y="3180154"/>
              <a:ext cx="1406366" cy="1422967"/>
              <a:chOff x="10681744" y="3180154"/>
              <a:chExt cx="1406366" cy="142296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0681744" y="3180154"/>
                <a:ext cx="1406366" cy="1422967"/>
              </a:xfrm>
              <a:custGeom>
                <a:avLst/>
                <a:gdLst/>
                <a:ahLst/>
                <a:cxnLst/>
                <a:rect l="l" t="t" r="r" b="b"/>
                <a:pathLst>
                  <a:path w="1406366" h="1422967">
                    <a:moveTo>
                      <a:pt x="0" y="0"/>
                    </a:moveTo>
                    <a:lnTo>
                      <a:pt x="1406365" y="0"/>
                    </a:lnTo>
                    <a:lnTo>
                      <a:pt x="1406365" y="1422966"/>
                    </a:lnTo>
                    <a:lnTo>
                      <a:pt x="0" y="142296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  <p:grpSp>
            <p:nvGrpSpPr>
              <p:cNvPr id="21" name="Group 21"/>
              <p:cNvGrpSpPr/>
              <p:nvPr/>
            </p:nvGrpSpPr>
            <p:grpSpPr>
              <a:xfrm>
                <a:off x="10832822" y="3289170"/>
                <a:ext cx="1104208" cy="1104208"/>
                <a:chOff x="0" y="0"/>
                <a:chExt cx="1472278" cy="1472278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0" y="0"/>
                  <a:ext cx="1472278" cy="1472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278" h="1472278">
                      <a:moveTo>
                        <a:pt x="0" y="0"/>
                      </a:moveTo>
                      <a:lnTo>
                        <a:pt x="1472278" y="0"/>
                      </a:lnTo>
                      <a:lnTo>
                        <a:pt x="1472278" y="1472278"/>
                      </a:lnTo>
                      <a:lnTo>
                        <a:pt x="0" y="14722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23" name="Freeform 23"/>
                <p:cNvSpPr/>
                <p:nvPr/>
              </p:nvSpPr>
              <p:spPr>
                <a:xfrm>
                  <a:off x="335080" y="372178"/>
                  <a:ext cx="802118" cy="72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18" h="727922">
                      <a:moveTo>
                        <a:pt x="0" y="0"/>
                      </a:moveTo>
                      <a:lnTo>
                        <a:pt x="802118" y="0"/>
                      </a:lnTo>
                      <a:lnTo>
                        <a:pt x="802118" y="727922"/>
                      </a:lnTo>
                      <a:lnTo>
                        <a:pt x="0" y="7279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vi-VN"/>
                </a:p>
              </p:txBody>
            </p:sp>
          </p:grpSp>
        </p:grpSp>
        <p:sp>
          <p:nvSpPr>
            <p:cNvPr id="34" name="TextBox 34"/>
            <p:cNvSpPr txBox="1"/>
            <p:nvPr/>
          </p:nvSpPr>
          <p:spPr>
            <a:xfrm>
              <a:off x="10120046" y="5570497"/>
              <a:ext cx="2529761" cy="994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7"/>
                </a:lnSpc>
              </a:pPr>
              <a:r>
                <a:rPr lang="en-US" sz="1948" spc="38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 Cung cấp một giao diện trực quan, thân thiện, dễ sử dụng.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9826522" y="4622978"/>
              <a:ext cx="3116809" cy="734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8"/>
                </a:lnSpc>
              </a:pPr>
              <a:r>
                <a:rPr lang="en-US" sz="2449" spc="48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Cải thiện trải nghiệm người dùng</a:t>
              </a:r>
            </a:p>
          </p:txBody>
        </p:sp>
      </p:grpSp>
      <p:grpSp>
        <p:nvGrpSpPr>
          <p:cNvPr id="39" name="Group 5">
            <a:extLst>
              <a:ext uri="{FF2B5EF4-FFF2-40B4-BE49-F238E27FC236}">
                <a16:creationId xmlns:a16="http://schemas.microsoft.com/office/drawing/2014/main" id="{3924576A-E38E-CD8B-8586-6AE78D0E7B31}"/>
              </a:ext>
            </a:extLst>
          </p:cNvPr>
          <p:cNvGrpSpPr/>
          <p:nvPr/>
        </p:nvGrpSpPr>
        <p:grpSpPr>
          <a:xfrm>
            <a:off x="-1867766" y="-12292024"/>
            <a:ext cx="3735531" cy="3735531"/>
            <a:chOff x="0" y="0"/>
            <a:chExt cx="812800" cy="812800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6F22C11F-F969-A0E2-376D-46D59EDB6C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36B2"/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42D99C3E-4D93-763A-9BBB-FB887B78B2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5" name="Freeform 16">
            <a:extLst>
              <a:ext uri="{FF2B5EF4-FFF2-40B4-BE49-F238E27FC236}">
                <a16:creationId xmlns:a16="http://schemas.microsoft.com/office/drawing/2014/main" id="{CC43FBA3-3563-F3BA-B093-27B29CA55CFD}"/>
              </a:ext>
            </a:extLst>
          </p:cNvPr>
          <p:cNvSpPr/>
          <p:nvPr/>
        </p:nvSpPr>
        <p:spPr>
          <a:xfrm>
            <a:off x="8443757" y="-9975488"/>
            <a:ext cx="6597604" cy="3711152"/>
          </a:xfrm>
          <a:custGeom>
            <a:avLst/>
            <a:gdLst/>
            <a:ahLst/>
            <a:cxnLst/>
            <a:rect l="l" t="t" r="r" b="b"/>
            <a:pathLst>
              <a:path w="6597604" h="3711152">
                <a:moveTo>
                  <a:pt x="0" y="0"/>
                </a:moveTo>
                <a:lnTo>
                  <a:pt x="6597604" y="0"/>
                </a:lnTo>
                <a:lnTo>
                  <a:pt x="6597604" y="3711152"/>
                </a:lnTo>
                <a:lnTo>
                  <a:pt x="0" y="371115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7" name="TextBox 18">
            <a:extLst>
              <a:ext uri="{FF2B5EF4-FFF2-40B4-BE49-F238E27FC236}">
                <a16:creationId xmlns:a16="http://schemas.microsoft.com/office/drawing/2014/main" id="{BDF1A71F-B311-7B8E-7407-ED27FEB50727}"/>
              </a:ext>
            </a:extLst>
          </p:cNvPr>
          <p:cNvSpPr txBox="1"/>
          <p:nvPr/>
        </p:nvSpPr>
        <p:spPr>
          <a:xfrm>
            <a:off x="-7871986" y="1930001"/>
            <a:ext cx="6749790" cy="81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4"/>
              </a:lnSpc>
            </a:pPr>
            <a:r>
              <a:rPr lang="en-US" sz="4831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CÔNG CỤ VÀ CÔNG NGHỆ</a:t>
            </a: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F3FD051A-8F72-A57A-E914-F1EF85E89D7D}"/>
              </a:ext>
            </a:extLst>
          </p:cNvPr>
          <p:cNvSpPr txBox="1"/>
          <p:nvPr/>
        </p:nvSpPr>
        <p:spPr>
          <a:xfrm>
            <a:off x="-7871986" y="2910876"/>
            <a:ext cx="6877884" cy="418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4"/>
              </a:lnSpc>
            </a:pPr>
            <a:r>
              <a:rPr lang="en-US" sz="2800" spc="56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Website được xây dựng bằng HTML, CSS, JavaScript. Được lập trình trên nền ngôn ngữ C#. Dữ liệu của hệ thống được lưu trữ qua SQL Server. Công cụ để phát triển dự án là Visual Studio 2022</a:t>
            </a:r>
          </a:p>
          <a:p>
            <a:pPr algn="just">
              <a:lnSpc>
                <a:spcPts val="4144"/>
              </a:lnSpc>
            </a:pPr>
            <a:endParaRPr lang="en-US" sz="2800" spc="56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algn="just">
              <a:lnSpc>
                <a:spcPts val="4144"/>
              </a:lnSpc>
            </a:pPr>
            <a:r>
              <a:rPr lang="en-US" sz="2800" spc="56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Ngoài ra còn các thư viện và công nghệ hỗ trợ như jQuery, Ajax, Entity Framework</a:t>
            </a:r>
          </a:p>
        </p:txBody>
      </p:sp>
      <p:pic>
        <p:nvPicPr>
          <p:cNvPr id="54" name="Picture 53" descr="A blue ribbon with a cross&#10;&#10;Description automatically generated">
            <a:extLst>
              <a:ext uri="{FF2B5EF4-FFF2-40B4-BE49-F238E27FC236}">
                <a16:creationId xmlns:a16="http://schemas.microsoft.com/office/drawing/2014/main" id="{FA91EA9D-79EE-950F-9925-4E1E0DE896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932" y="-6482362"/>
            <a:ext cx="2247008" cy="2247008"/>
          </a:xfrm>
          <a:prstGeom prst="rect">
            <a:avLst/>
          </a:prstGeom>
        </p:spPr>
      </p:pic>
      <p:pic>
        <p:nvPicPr>
          <p:cNvPr id="69" name="Picture 68" descr="A logo with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A9547D82-0B86-89B1-D49F-F6BFDE99B4A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338" y="-6290214"/>
            <a:ext cx="2007239" cy="2007239"/>
          </a:xfrm>
          <a:prstGeom prst="rect">
            <a:avLst/>
          </a:prstGeom>
        </p:spPr>
      </p:pic>
      <p:pic>
        <p:nvPicPr>
          <p:cNvPr id="70" name="Picture 69" descr="A blue atom symbol with a black background&#10;&#10;Description automatically generated">
            <a:extLst>
              <a:ext uri="{FF2B5EF4-FFF2-40B4-BE49-F238E27FC236}">
                <a16:creationId xmlns:a16="http://schemas.microsoft.com/office/drawing/2014/main" id="{8056AA12-794E-986F-6F05-7743380D000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199" y="-8654663"/>
            <a:ext cx="1596645" cy="1596645"/>
          </a:xfrm>
          <a:prstGeom prst="rect">
            <a:avLst/>
          </a:prstGeom>
        </p:spPr>
      </p:pic>
      <p:pic>
        <p:nvPicPr>
          <p:cNvPr id="71" name="Picture 70" descr="A green circle with a white leaf&#10;&#10;Description automatically generated">
            <a:extLst>
              <a:ext uri="{FF2B5EF4-FFF2-40B4-BE49-F238E27FC236}">
                <a16:creationId xmlns:a16="http://schemas.microsoft.com/office/drawing/2014/main" id="{621F8024-A4FE-8439-0321-2DA5DE645BD5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105" y="-8860686"/>
            <a:ext cx="2008690" cy="2008690"/>
          </a:xfrm>
          <a:prstGeom prst="rect">
            <a:avLst/>
          </a:prstGeom>
        </p:spPr>
      </p:pic>
      <p:sp>
        <p:nvSpPr>
          <p:cNvPr id="72" name="Freeform 15">
            <a:extLst>
              <a:ext uri="{FF2B5EF4-FFF2-40B4-BE49-F238E27FC236}">
                <a16:creationId xmlns:a16="http://schemas.microsoft.com/office/drawing/2014/main" id="{785D00B8-1DEF-0961-A8A1-E8171C1E70FA}"/>
              </a:ext>
            </a:extLst>
          </p:cNvPr>
          <p:cNvSpPr/>
          <p:nvPr/>
        </p:nvSpPr>
        <p:spPr>
          <a:xfrm>
            <a:off x="9731197" y="-6399645"/>
            <a:ext cx="2271604" cy="2280888"/>
          </a:xfrm>
          <a:custGeom>
            <a:avLst/>
            <a:gdLst/>
            <a:ahLst/>
            <a:cxnLst/>
            <a:rect l="l" t="t" r="r" b="b"/>
            <a:pathLst>
              <a:path w="2038762" h="2038762">
                <a:moveTo>
                  <a:pt x="0" y="0"/>
                </a:moveTo>
                <a:lnTo>
                  <a:pt x="2038761" y="0"/>
                </a:lnTo>
                <a:lnTo>
                  <a:pt x="2038761" y="2038762"/>
                </a:lnTo>
                <a:lnTo>
                  <a:pt x="0" y="203876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82540" y="8575034"/>
            <a:ext cx="1195905" cy="1195905"/>
          </a:xfrm>
          <a:custGeom>
            <a:avLst/>
            <a:gdLst/>
            <a:ahLst/>
            <a:cxnLst/>
            <a:rect l="l" t="t" r="r" b="b"/>
            <a:pathLst>
              <a:path w="1195905" h="1195905">
                <a:moveTo>
                  <a:pt x="0" y="0"/>
                </a:moveTo>
                <a:lnTo>
                  <a:pt x="1195905" y="0"/>
                </a:lnTo>
                <a:lnTo>
                  <a:pt x="1195905" y="1195904"/>
                </a:lnTo>
                <a:lnTo>
                  <a:pt x="0" y="1195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719996" y="3237886"/>
            <a:ext cx="1679292" cy="244261"/>
          </a:xfrm>
          <a:custGeom>
            <a:avLst/>
            <a:gdLst/>
            <a:ahLst/>
            <a:cxnLst/>
            <a:rect l="l" t="t" r="r" b="b"/>
            <a:pathLst>
              <a:path w="1679292" h="244261">
                <a:moveTo>
                  <a:pt x="0" y="0"/>
                </a:moveTo>
                <a:lnTo>
                  <a:pt x="1679291" y="0"/>
                </a:lnTo>
                <a:lnTo>
                  <a:pt x="1679291" y="244261"/>
                </a:lnTo>
                <a:lnTo>
                  <a:pt x="0" y="244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16092465" y="558005"/>
            <a:ext cx="1840550" cy="304527"/>
          </a:xfrm>
          <a:custGeom>
            <a:avLst/>
            <a:gdLst/>
            <a:ahLst/>
            <a:cxnLst/>
            <a:rect l="l" t="t" r="r" b="b"/>
            <a:pathLst>
              <a:path w="1840550" h="304527">
                <a:moveTo>
                  <a:pt x="0" y="0"/>
                </a:moveTo>
                <a:lnTo>
                  <a:pt x="1840550" y="0"/>
                </a:lnTo>
                <a:lnTo>
                  <a:pt x="1840550" y="304527"/>
                </a:lnTo>
                <a:lnTo>
                  <a:pt x="0" y="304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5122812" y="9029241"/>
            <a:ext cx="2359993" cy="287490"/>
          </a:xfrm>
          <a:custGeom>
            <a:avLst/>
            <a:gdLst/>
            <a:ahLst/>
            <a:cxnLst/>
            <a:rect l="l" t="t" r="r" b="b"/>
            <a:pathLst>
              <a:path w="2359993" h="287490">
                <a:moveTo>
                  <a:pt x="0" y="0"/>
                </a:moveTo>
                <a:lnTo>
                  <a:pt x="2359993" y="0"/>
                </a:lnTo>
                <a:lnTo>
                  <a:pt x="2359993" y="287490"/>
                </a:lnTo>
                <a:lnTo>
                  <a:pt x="0" y="287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6" name="Freeform 16"/>
          <p:cNvSpPr/>
          <p:nvPr/>
        </p:nvSpPr>
        <p:spPr>
          <a:xfrm>
            <a:off x="8443757" y="1448520"/>
            <a:ext cx="6597604" cy="3711152"/>
          </a:xfrm>
          <a:custGeom>
            <a:avLst/>
            <a:gdLst/>
            <a:ahLst/>
            <a:cxnLst/>
            <a:rect l="l" t="t" r="r" b="b"/>
            <a:pathLst>
              <a:path w="6597604" h="3711152">
                <a:moveTo>
                  <a:pt x="0" y="0"/>
                </a:moveTo>
                <a:lnTo>
                  <a:pt x="6597604" y="0"/>
                </a:lnTo>
                <a:lnTo>
                  <a:pt x="6597604" y="3711152"/>
                </a:lnTo>
                <a:lnTo>
                  <a:pt x="0" y="37111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TextBox 18"/>
          <p:cNvSpPr txBox="1"/>
          <p:nvPr/>
        </p:nvSpPr>
        <p:spPr>
          <a:xfrm>
            <a:off x="1273359" y="2644407"/>
            <a:ext cx="6749790" cy="81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4"/>
              </a:lnSpc>
            </a:pPr>
            <a:r>
              <a:rPr lang="en-US" sz="4831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CÔNG CỤ VÀ CÔNG NGHỆ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3359" y="3625282"/>
            <a:ext cx="6877884" cy="311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4"/>
              </a:lnSpc>
            </a:pPr>
            <a:r>
              <a:rPr lang="en-US" sz="2800" spc="56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Website được phát triển sử dụng các công nghệ: HTML, CSS, Javascript, ReactJS, </a:t>
            </a:r>
          </a:p>
          <a:p>
            <a:pPr algn="just">
              <a:lnSpc>
                <a:spcPts val="4144"/>
              </a:lnSpc>
            </a:pPr>
            <a:r>
              <a:rPr lang="en-US" sz="2800" spc="56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Java Spring Boot, cơ sở dữ liệu được lưu trữ với PostgreSQL. Lập trình với công cụ hỗ trợ lập trình Visual Studio Code và IntelliJ.</a:t>
            </a:r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3E845F76-840F-F2F8-31E0-2FBEC8638BD6}"/>
              </a:ext>
            </a:extLst>
          </p:cNvPr>
          <p:cNvGrpSpPr/>
          <p:nvPr/>
        </p:nvGrpSpPr>
        <p:grpSpPr>
          <a:xfrm>
            <a:off x="20468346" y="6667500"/>
            <a:ext cx="2835549" cy="2438572"/>
            <a:chOff x="0" y="0"/>
            <a:chExt cx="12523057" cy="10769829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C3ED4074-5FC4-88D4-3726-4D9FE6E3CBE1}"/>
                </a:ext>
              </a:extLst>
            </p:cNvPr>
            <p:cNvSpPr/>
            <p:nvPr/>
          </p:nvSpPr>
          <p:spPr>
            <a:xfrm>
              <a:off x="0" y="0"/>
              <a:ext cx="12523057" cy="10769829"/>
            </a:xfrm>
            <a:custGeom>
              <a:avLst/>
              <a:gdLst/>
              <a:ahLst/>
              <a:cxnLst/>
              <a:rect l="l" t="t" r="r" b="b"/>
              <a:pathLst>
                <a:path w="12523057" h="10769829">
                  <a:moveTo>
                    <a:pt x="0" y="0"/>
                  </a:moveTo>
                  <a:lnTo>
                    <a:pt x="12523057" y="0"/>
                  </a:lnTo>
                  <a:lnTo>
                    <a:pt x="12523057" y="10769829"/>
                  </a:lnTo>
                  <a:lnTo>
                    <a:pt x="0" y="10769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7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578AB799-B02A-5332-623A-E8E64A5B559F}"/>
                </a:ext>
              </a:extLst>
            </p:cNvPr>
            <p:cNvSpPr/>
            <p:nvPr/>
          </p:nvSpPr>
          <p:spPr>
            <a:xfrm>
              <a:off x="1082113" y="575539"/>
              <a:ext cx="9903020" cy="8559923"/>
            </a:xfrm>
            <a:custGeom>
              <a:avLst/>
              <a:gdLst/>
              <a:ahLst/>
              <a:cxnLst/>
              <a:rect l="l" t="t" r="r" b="b"/>
              <a:pathLst>
                <a:path w="9903020" h="8559923">
                  <a:moveTo>
                    <a:pt x="0" y="0"/>
                  </a:moveTo>
                  <a:lnTo>
                    <a:pt x="9903020" y="0"/>
                  </a:lnTo>
                  <a:lnTo>
                    <a:pt x="9903020" y="8559923"/>
                  </a:lnTo>
                  <a:lnTo>
                    <a:pt x="0" y="8559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6" name="Group 6">
            <a:extLst>
              <a:ext uri="{FF2B5EF4-FFF2-40B4-BE49-F238E27FC236}">
                <a16:creationId xmlns:a16="http://schemas.microsoft.com/office/drawing/2014/main" id="{74BE98C4-4C51-9BC5-E290-FE70FA42DE8F}"/>
              </a:ext>
            </a:extLst>
          </p:cNvPr>
          <p:cNvGrpSpPr/>
          <p:nvPr/>
        </p:nvGrpSpPr>
        <p:grpSpPr>
          <a:xfrm>
            <a:off x="20813680" y="6933207"/>
            <a:ext cx="2025689" cy="1134874"/>
            <a:chOff x="0" y="0"/>
            <a:chExt cx="8946350" cy="5012112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662224B4-3B13-249A-39CA-E0EBDE44B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b="50544"/>
            <a:stretch>
              <a:fillRect/>
            </a:stretch>
          </p:blipFill>
          <p:spPr>
            <a:xfrm>
              <a:off x="0" y="0"/>
              <a:ext cx="8946350" cy="5012112"/>
            </a:xfrm>
            <a:prstGeom prst="rect">
              <a:avLst/>
            </a:prstGeom>
          </p:spPr>
        </p:pic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3DAC5663-CAD4-662B-8773-A4FF85260008}"/>
              </a:ext>
            </a:extLst>
          </p:cNvPr>
          <p:cNvGrpSpPr/>
          <p:nvPr/>
        </p:nvGrpSpPr>
        <p:grpSpPr>
          <a:xfrm>
            <a:off x="19347748" y="7884524"/>
            <a:ext cx="1943588" cy="1288437"/>
            <a:chOff x="0" y="0"/>
            <a:chExt cx="8583757" cy="5690316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9D67CE5-D8F7-0168-EA03-109E8DADD406}"/>
                </a:ext>
              </a:extLst>
            </p:cNvPr>
            <p:cNvSpPr/>
            <p:nvPr/>
          </p:nvSpPr>
          <p:spPr>
            <a:xfrm>
              <a:off x="0" y="0"/>
              <a:ext cx="8583757" cy="5690316"/>
            </a:xfrm>
            <a:custGeom>
              <a:avLst/>
              <a:gdLst/>
              <a:ahLst/>
              <a:cxnLst/>
              <a:rect l="l" t="t" r="r" b="b"/>
              <a:pathLst>
                <a:path w="8583757" h="5690316">
                  <a:moveTo>
                    <a:pt x="0" y="0"/>
                  </a:moveTo>
                  <a:lnTo>
                    <a:pt x="8583757" y="0"/>
                  </a:lnTo>
                  <a:lnTo>
                    <a:pt x="8583757" y="5690316"/>
                  </a:lnTo>
                  <a:lnTo>
                    <a:pt x="0" y="569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C9F3E065-2ECF-CCEE-C664-73E8BE60CF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2107" y="446895"/>
              <a:ext cx="7421159" cy="4256687"/>
              <a:chOff x="0" y="0"/>
              <a:chExt cx="7981950" cy="457835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37925902-CA81-F24F-5A85-705EC92CCF1A}"/>
                  </a:ext>
                </a:extLst>
              </p:cNvPr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1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D96792C4-8DC4-09D5-FC00-61A58006D6EF}"/>
                  </a:ext>
                </a:extLst>
              </p:cNvPr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051D40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A7B2DFB-EE91-521B-A5FE-A183D70FD63E}"/>
                  </a:ext>
                </a:extLst>
              </p:cNvPr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3E106011-58B5-5AF7-06C3-B6C98A6BAF39}"/>
                  </a:ext>
                </a:extLst>
              </p:cNvPr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25102C86-9081-1963-73BD-5D19EDB211D2}"/>
                  </a:ext>
                </a:extLst>
              </p:cNvPr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l="l" t="t" r="r" b="b"/>
                <a:pathLst>
                  <a:path w="6055360" h="378968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15"/>
                <a:stretch>
                  <a:fillRect b="-99940"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</p:grpSp>
      </p:grpSp>
      <p:pic>
        <p:nvPicPr>
          <p:cNvPr id="22" name="Picture 21" descr="A blue ribbon with a cross&#10;&#10;Description automatically generated">
            <a:extLst>
              <a:ext uri="{FF2B5EF4-FFF2-40B4-BE49-F238E27FC236}">
                <a16:creationId xmlns:a16="http://schemas.microsoft.com/office/drawing/2014/main" id="{EA4F5AEE-237A-0E64-8588-828117DC08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222" y="4733994"/>
            <a:ext cx="2247008" cy="2247008"/>
          </a:xfrm>
          <a:prstGeom prst="rect">
            <a:avLst/>
          </a:prstGeom>
        </p:spPr>
      </p:pic>
      <p:pic>
        <p:nvPicPr>
          <p:cNvPr id="36" name="Picture 35" descr="A logo with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292201F9-16EA-FC9E-31F1-142FFB16A87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628" y="4926142"/>
            <a:ext cx="2007239" cy="2007239"/>
          </a:xfrm>
          <a:prstGeom prst="rect">
            <a:avLst/>
          </a:prstGeom>
        </p:spPr>
      </p:pic>
      <p:pic>
        <p:nvPicPr>
          <p:cNvPr id="37" name="Picture 36" descr="A blue atom symbol with a black background&#10;&#10;Description automatically generated">
            <a:extLst>
              <a:ext uri="{FF2B5EF4-FFF2-40B4-BE49-F238E27FC236}">
                <a16:creationId xmlns:a16="http://schemas.microsoft.com/office/drawing/2014/main" id="{46447B3F-60C3-7495-6B74-D7274FB560D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89" y="2561693"/>
            <a:ext cx="1596645" cy="1596645"/>
          </a:xfrm>
          <a:prstGeom prst="rect">
            <a:avLst/>
          </a:prstGeom>
        </p:spPr>
      </p:pic>
      <p:pic>
        <p:nvPicPr>
          <p:cNvPr id="38" name="Picture 37" descr="A green circle with a white leaf&#10;&#10;Description automatically generated">
            <a:extLst>
              <a:ext uri="{FF2B5EF4-FFF2-40B4-BE49-F238E27FC236}">
                <a16:creationId xmlns:a16="http://schemas.microsoft.com/office/drawing/2014/main" id="{962E4914-AE03-9852-628C-A0756C19C70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395" y="2355670"/>
            <a:ext cx="2008690" cy="2008690"/>
          </a:xfrm>
          <a:prstGeom prst="rect">
            <a:avLst/>
          </a:prstGeom>
        </p:spPr>
      </p:pic>
      <p:sp>
        <p:nvSpPr>
          <p:cNvPr id="39" name="Freeform 15">
            <a:extLst>
              <a:ext uri="{FF2B5EF4-FFF2-40B4-BE49-F238E27FC236}">
                <a16:creationId xmlns:a16="http://schemas.microsoft.com/office/drawing/2014/main" id="{55BA72E2-0FD8-D76C-EB9B-48F8A2DC6963}"/>
              </a:ext>
            </a:extLst>
          </p:cNvPr>
          <p:cNvSpPr/>
          <p:nvPr/>
        </p:nvSpPr>
        <p:spPr>
          <a:xfrm>
            <a:off x="9708487" y="4816711"/>
            <a:ext cx="2271604" cy="2280888"/>
          </a:xfrm>
          <a:custGeom>
            <a:avLst/>
            <a:gdLst/>
            <a:ahLst/>
            <a:cxnLst/>
            <a:rect l="l" t="t" r="r" b="b"/>
            <a:pathLst>
              <a:path w="2038762" h="2038762">
                <a:moveTo>
                  <a:pt x="0" y="0"/>
                </a:moveTo>
                <a:lnTo>
                  <a:pt x="2038761" y="0"/>
                </a:lnTo>
                <a:lnTo>
                  <a:pt x="2038761" y="2038762"/>
                </a:lnTo>
                <a:lnTo>
                  <a:pt x="0" y="203876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8B6F9-A507-1F42-64A2-D3AF25086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5FDA632F-3C17-05B2-E0A0-BFFC7CD3F1A0}"/>
              </a:ext>
            </a:extLst>
          </p:cNvPr>
          <p:cNvSpPr/>
          <p:nvPr/>
        </p:nvSpPr>
        <p:spPr>
          <a:xfrm>
            <a:off x="719996" y="3237886"/>
            <a:ext cx="1679292" cy="244261"/>
          </a:xfrm>
          <a:custGeom>
            <a:avLst/>
            <a:gdLst/>
            <a:ahLst/>
            <a:cxnLst/>
            <a:rect l="l" t="t" r="r" b="b"/>
            <a:pathLst>
              <a:path w="1679292" h="244261">
                <a:moveTo>
                  <a:pt x="0" y="0"/>
                </a:moveTo>
                <a:lnTo>
                  <a:pt x="1679291" y="0"/>
                </a:lnTo>
                <a:lnTo>
                  <a:pt x="1679291" y="244261"/>
                </a:lnTo>
                <a:lnTo>
                  <a:pt x="0" y="244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C00E9E5-D917-C082-59A7-3DD9562F9D79}"/>
              </a:ext>
            </a:extLst>
          </p:cNvPr>
          <p:cNvSpPr/>
          <p:nvPr/>
        </p:nvSpPr>
        <p:spPr>
          <a:xfrm>
            <a:off x="16092465" y="558005"/>
            <a:ext cx="1840550" cy="304527"/>
          </a:xfrm>
          <a:custGeom>
            <a:avLst/>
            <a:gdLst/>
            <a:ahLst/>
            <a:cxnLst/>
            <a:rect l="l" t="t" r="r" b="b"/>
            <a:pathLst>
              <a:path w="1840550" h="304527">
                <a:moveTo>
                  <a:pt x="0" y="0"/>
                </a:moveTo>
                <a:lnTo>
                  <a:pt x="1840550" y="0"/>
                </a:lnTo>
                <a:lnTo>
                  <a:pt x="1840550" y="304527"/>
                </a:lnTo>
                <a:lnTo>
                  <a:pt x="0" y="3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F700A7F-9D16-13B3-BD37-88C8F07ADA27}"/>
              </a:ext>
            </a:extLst>
          </p:cNvPr>
          <p:cNvSpPr txBox="1"/>
          <p:nvPr/>
        </p:nvSpPr>
        <p:spPr>
          <a:xfrm>
            <a:off x="5769105" y="301181"/>
            <a:ext cx="6749790" cy="81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CƠ SỞ DỮ LIỆU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535B0-FF3C-3A10-59DB-C9F2E5C8A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050" y="1314651"/>
            <a:ext cx="12153900" cy="86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72C5E-B18A-7E80-AB77-F4E090AEB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30869908-0740-55C8-ACD2-CA833AB280CF}"/>
              </a:ext>
            </a:extLst>
          </p:cNvPr>
          <p:cNvSpPr/>
          <p:nvPr/>
        </p:nvSpPr>
        <p:spPr>
          <a:xfrm>
            <a:off x="719996" y="3237886"/>
            <a:ext cx="1679292" cy="244261"/>
          </a:xfrm>
          <a:custGeom>
            <a:avLst/>
            <a:gdLst/>
            <a:ahLst/>
            <a:cxnLst/>
            <a:rect l="l" t="t" r="r" b="b"/>
            <a:pathLst>
              <a:path w="1679292" h="244261">
                <a:moveTo>
                  <a:pt x="0" y="0"/>
                </a:moveTo>
                <a:lnTo>
                  <a:pt x="1679291" y="0"/>
                </a:lnTo>
                <a:lnTo>
                  <a:pt x="1679291" y="244261"/>
                </a:lnTo>
                <a:lnTo>
                  <a:pt x="0" y="244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788B830-0C2E-5227-DD61-53E963031D2E}"/>
              </a:ext>
            </a:extLst>
          </p:cNvPr>
          <p:cNvSpPr/>
          <p:nvPr/>
        </p:nvSpPr>
        <p:spPr>
          <a:xfrm>
            <a:off x="16092465" y="558005"/>
            <a:ext cx="1840550" cy="304527"/>
          </a:xfrm>
          <a:custGeom>
            <a:avLst/>
            <a:gdLst/>
            <a:ahLst/>
            <a:cxnLst/>
            <a:rect l="l" t="t" r="r" b="b"/>
            <a:pathLst>
              <a:path w="1840550" h="304527">
                <a:moveTo>
                  <a:pt x="0" y="0"/>
                </a:moveTo>
                <a:lnTo>
                  <a:pt x="1840550" y="0"/>
                </a:lnTo>
                <a:lnTo>
                  <a:pt x="1840550" y="304527"/>
                </a:lnTo>
                <a:lnTo>
                  <a:pt x="0" y="3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11EF41-9D93-2F6A-43EC-39B4D34F124D}"/>
              </a:ext>
            </a:extLst>
          </p:cNvPr>
          <p:cNvSpPr txBox="1"/>
          <p:nvPr/>
        </p:nvSpPr>
        <p:spPr>
          <a:xfrm>
            <a:off x="4865752" y="301181"/>
            <a:ext cx="8556495" cy="81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SƠ ĐỒ USECASE TỔNG QUÁT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BA340-F5F7-D6BB-3842-C4C6F4FB2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473" y="1452716"/>
            <a:ext cx="15459054" cy="82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5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001E5B-F6CE-D1F4-E665-86AF55BF1294}"/>
              </a:ext>
            </a:extLst>
          </p:cNvPr>
          <p:cNvCxnSpPr>
            <a:cxnSpLocks/>
          </p:cNvCxnSpPr>
          <p:nvPr/>
        </p:nvCxnSpPr>
        <p:spPr>
          <a:xfrm>
            <a:off x="9220200" y="408300"/>
            <a:ext cx="0" cy="94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9741FDAF-B5EA-770B-6AFB-E7D776673D32}"/>
              </a:ext>
            </a:extLst>
          </p:cNvPr>
          <p:cNvSpPr txBox="1"/>
          <p:nvPr/>
        </p:nvSpPr>
        <p:spPr>
          <a:xfrm>
            <a:off x="2944016" y="690505"/>
            <a:ext cx="3672000" cy="47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3200" b="1" spc="13">
                <a:solidFill>
                  <a:srgbClr val="3E5BB2"/>
                </a:solidFill>
                <a:latin typeface="Roboto"/>
              </a:rPr>
              <a:t>Kết quả đạt được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426BB-43FB-3BD9-AD4C-A9E34DCE79B8}"/>
              </a:ext>
            </a:extLst>
          </p:cNvPr>
          <p:cNvSpPr txBox="1"/>
          <p:nvPr/>
        </p:nvSpPr>
        <p:spPr>
          <a:xfrm>
            <a:off x="569183" y="1440711"/>
            <a:ext cx="8269267" cy="353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Hoàn thành mục tiêu chính của đề tài là hoàn thiện được website quản lý thông tin nhà trọ.</a:t>
            </a:r>
          </a:p>
          <a:p>
            <a:pPr marL="2286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Nâng cao kiến thức về Java Spring Boot, ReactJS.</a:t>
            </a:r>
          </a:p>
          <a:p>
            <a:pPr marL="2286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Cải thiện kỹ năng tự học, tư duy lập trình.</a:t>
            </a:r>
            <a:endParaRPr lang="vi-VN" sz="3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33C0F-7CAD-807F-FA3E-AD450051C027}"/>
              </a:ext>
            </a:extLst>
          </p:cNvPr>
          <p:cNvSpPr txBox="1"/>
          <p:nvPr/>
        </p:nvSpPr>
        <p:spPr>
          <a:xfrm>
            <a:off x="9601951" y="1333500"/>
            <a:ext cx="8421667" cy="4177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Tối ưu hóa giao diện và tốc độ xử lý để tăng trải nghiệm người dùng. </a:t>
            </a:r>
          </a:p>
          <a:p>
            <a:pPr marL="2286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Phát triển thêm nhiều chức năng tăng tính thuận tiện cho người dùng.</a:t>
            </a:r>
          </a:p>
          <a:p>
            <a:pPr marL="2286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 hỏi thêm nhiều website khác để tăng khả năng tùy biến cho website.</a:t>
            </a:r>
            <a:endParaRPr lang="vi-VN" sz="3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8F3EE175-2F09-6017-0FBB-48AE932CF8C6}"/>
              </a:ext>
            </a:extLst>
          </p:cNvPr>
          <p:cNvSpPr txBox="1"/>
          <p:nvPr/>
        </p:nvSpPr>
        <p:spPr>
          <a:xfrm>
            <a:off x="12344400" y="690505"/>
            <a:ext cx="3672000" cy="47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3200" b="1" spc="13">
                <a:solidFill>
                  <a:srgbClr val="00B050"/>
                </a:solidFill>
                <a:latin typeface="Roboto"/>
              </a:rPr>
              <a:t>Hướng phát triển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B5E416D1-B0F7-EADC-6F44-D51692F98FF6}"/>
              </a:ext>
            </a:extLst>
          </p:cNvPr>
          <p:cNvSpPr txBox="1"/>
          <p:nvPr/>
        </p:nvSpPr>
        <p:spPr>
          <a:xfrm>
            <a:off x="2867816" y="5452235"/>
            <a:ext cx="3672000" cy="47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200" b="1" spc="13">
                <a:solidFill>
                  <a:srgbClr val="FF0000"/>
                </a:solidFill>
                <a:latin typeface="Roboto"/>
              </a:rPr>
              <a:t>Hạn chế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9547D-2976-AE0F-031E-6BAA0495060C}"/>
              </a:ext>
            </a:extLst>
          </p:cNvPr>
          <p:cNvSpPr txBox="1"/>
          <p:nvPr/>
        </p:nvSpPr>
        <p:spPr>
          <a:xfrm>
            <a:off x="569183" y="5949778"/>
            <a:ext cx="8421667" cy="2896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Hiệu suất hoạt động trang web chưa ổn định.</a:t>
            </a:r>
          </a:p>
          <a:p>
            <a:pPr marL="2286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Giao diện thiết kế còn đơn giản.</a:t>
            </a:r>
          </a:p>
          <a:p>
            <a:pPr marL="2286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Còn hạn chế ở nhiều tính năng, cần thời gian phát triển thêm.</a:t>
            </a:r>
            <a:endParaRPr lang="vi-VN" sz="3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82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92465" y="558005"/>
            <a:ext cx="1840550" cy="304527"/>
          </a:xfrm>
          <a:custGeom>
            <a:avLst/>
            <a:gdLst/>
            <a:ahLst/>
            <a:cxnLst/>
            <a:rect l="l" t="t" r="r" b="b"/>
            <a:pathLst>
              <a:path w="1840550" h="304527">
                <a:moveTo>
                  <a:pt x="0" y="0"/>
                </a:moveTo>
                <a:lnTo>
                  <a:pt x="1840550" y="0"/>
                </a:lnTo>
                <a:lnTo>
                  <a:pt x="1840550" y="304527"/>
                </a:lnTo>
                <a:lnTo>
                  <a:pt x="0" y="304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8895708" y="1028700"/>
            <a:ext cx="9392292" cy="8077372"/>
            <a:chOff x="0" y="0"/>
            <a:chExt cx="12523057" cy="10769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23057" cy="10769829"/>
            </a:xfrm>
            <a:custGeom>
              <a:avLst/>
              <a:gdLst/>
              <a:ahLst/>
              <a:cxnLst/>
              <a:rect l="l" t="t" r="r" b="b"/>
              <a:pathLst>
                <a:path w="12523057" h="10769829">
                  <a:moveTo>
                    <a:pt x="0" y="0"/>
                  </a:moveTo>
                  <a:lnTo>
                    <a:pt x="12523057" y="0"/>
                  </a:lnTo>
                  <a:lnTo>
                    <a:pt x="12523057" y="10769829"/>
                  </a:lnTo>
                  <a:lnTo>
                    <a:pt x="0" y="10769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82113" y="575539"/>
              <a:ext cx="9903020" cy="8559923"/>
            </a:xfrm>
            <a:custGeom>
              <a:avLst/>
              <a:gdLst/>
              <a:ahLst/>
              <a:cxnLst/>
              <a:rect l="l" t="t" r="r" b="b"/>
              <a:pathLst>
                <a:path w="9903020" h="8559923">
                  <a:moveTo>
                    <a:pt x="0" y="0"/>
                  </a:moveTo>
                  <a:lnTo>
                    <a:pt x="9903020" y="0"/>
                  </a:lnTo>
                  <a:lnTo>
                    <a:pt x="9903020" y="8559923"/>
                  </a:lnTo>
                  <a:lnTo>
                    <a:pt x="0" y="8559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66043" y="1832362"/>
            <a:ext cx="6709763" cy="3759084"/>
            <a:chOff x="0" y="0"/>
            <a:chExt cx="8946350" cy="501211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b="50544"/>
            <a:stretch>
              <a:fillRect/>
            </a:stretch>
          </p:blipFill>
          <p:spPr>
            <a:xfrm>
              <a:off x="0" y="0"/>
              <a:ext cx="8946350" cy="501211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7775110" y="4905224"/>
            <a:ext cx="6437818" cy="4267737"/>
            <a:chOff x="0" y="0"/>
            <a:chExt cx="8583757" cy="56903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83757" cy="5690316"/>
            </a:xfrm>
            <a:custGeom>
              <a:avLst/>
              <a:gdLst/>
              <a:ahLst/>
              <a:cxnLst/>
              <a:rect l="l" t="t" r="r" b="b"/>
              <a:pathLst>
                <a:path w="8583757" h="5690316">
                  <a:moveTo>
                    <a:pt x="0" y="0"/>
                  </a:moveTo>
                  <a:lnTo>
                    <a:pt x="8583757" y="0"/>
                  </a:lnTo>
                  <a:lnTo>
                    <a:pt x="8583757" y="5690316"/>
                  </a:lnTo>
                  <a:lnTo>
                    <a:pt x="0" y="569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52107" y="446895"/>
              <a:ext cx="7421159" cy="4256687"/>
              <a:chOff x="0" y="0"/>
              <a:chExt cx="7981950" cy="45783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1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051D40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l="l" t="t" r="r" b="b"/>
                <a:pathLst>
                  <a:path w="6055360" h="378968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99940"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460660" y="6177521"/>
            <a:ext cx="3601882" cy="185179"/>
            <a:chOff x="0" y="0"/>
            <a:chExt cx="888065" cy="456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88065" cy="45657"/>
            </a:xfrm>
            <a:custGeom>
              <a:avLst/>
              <a:gdLst/>
              <a:ahLst/>
              <a:cxnLst/>
              <a:rect l="l" t="t" r="r" b="b"/>
              <a:pathLst>
                <a:path w="888065" h="45657">
                  <a:moveTo>
                    <a:pt x="0" y="0"/>
                  </a:moveTo>
                  <a:lnTo>
                    <a:pt x="888065" y="0"/>
                  </a:lnTo>
                  <a:lnTo>
                    <a:pt x="888065" y="45657"/>
                  </a:lnTo>
                  <a:lnTo>
                    <a:pt x="0" y="45657"/>
                  </a:lnTo>
                  <a:close/>
                </a:path>
              </a:pathLst>
            </a:custGeom>
            <a:solidFill>
              <a:srgbClr val="FE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88065" cy="74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60660" y="3354366"/>
            <a:ext cx="6612717" cy="257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65"/>
              </a:lnSpc>
            </a:pPr>
            <a:r>
              <a:rPr lang="en-US" sz="9401">
                <a:solidFill>
                  <a:srgbClr val="FE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DEMO </a:t>
            </a:r>
          </a:p>
          <a:p>
            <a:pPr algn="l">
              <a:lnSpc>
                <a:spcPts val="9965"/>
              </a:lnSpc>
            </a:pPr>
            <a:r>
              <a:rPr lang="en-US" sz="9401">
                <a:solidFill>
                  <a:srgbClr val="FE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WEBSITE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386</Words>
  <Application>Microsoft Office PowerPoint</Application>
  <PresentationFormat>Custom</PresentationFormat>
  <Paragraphs>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Roboto</vt:lpstr>
      <vt:lpstr>Arial</vt:lpstr>
      <vt:lpstr>Fira Sans Ultra-Bold</vt:lpstr>
      <vt:lpstr>Calibri</vt:lpstr>
      <vt:lpstr>Fira Sans</vt:lpstr>
      <vt:lpstr>Fira Sans Bold</vt:lpstr>
      <vt:lpstr>Aptos</vt:lpstr>
      <vt:lpstr>Fira Sans Medium</vt:lpstr>
      <vt:lpstr>Times New Roman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mvc</dc:title>
  <cp:lastModifiedBy>Nguyen Danh</cp:lastModifiedBy>
  <cp:revision>20</cp:revision>
  <dcterms:created xsi:type="dcterms:W3CDTF">2006-08-16T00:00:00Z</dcterms:created>
  <dcterms:modified xsi:type="dcterms:W3CDTF">2024-10-13T08:33:30Z</dcterms:modified>
  <dc:identifier>DAGMafwX3sw</dc:identifier>
</cp:coreProperties>
</file>